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customXml/itemProps1.xml" ContentType="application/vnd.openxmlformats-officedocument.customXmlPropertie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3.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Равнобедренный треугольник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540544" y="776288"/>
            <a:ext cx="8062912" cy="1470025"/>
          </a:xfrm>
        </p:spPr>
        <p:txBody>
          <a:bodyPr anchor="b">
            <a:normAutofit/>
          </a:bodyPr>
          <a:lstStyle>
            <a:lvl1pPr algn="r">
              <a:defRPr sz="440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1371600" y="6012656"/>
            <a:ext cx="5791200" cy="365125"/>
          </a:xfrm>
        </p:spPr>
        <p:txBody>
          <a:bodyPr tIns="0" bIns="0" anchor="t"/>
          <a:lstStyle>
            <a:lvl1pPr algn="r">
              <a:defRPr sz="1000"/>
            </a:lvl1pPr>
          </a:lstStyle>
          <a:p>
            <a:fld id="{7A82117E-DBE2-4399-B7BC-4F7126628300}" type="datetimeFigureOut">
              <a:rPr lang="ru-RU" smtClean="0"/>
              <a:t>17.05.2011</a:t>
            </a:fld>
            <a:endParaRPr lang="ru-RU"/>
          </a:p>
        </p:txBody>
      </p:sp>
      <p:sp>
        <p:nvSpPr>
          <p:cNvPr id="17" name="Нижний колонтитул 16"/>
          <p:cNvSpPr>
            <a:spLocks noGrp="1"/>
          </p:cNvSpPr>
          <p:nvPr>
            <p:ph type="ftr" sz="quarter" idx="11"/>
          </p:nvPr>
        </p:nvSpPr>
        <p:spPr>
          <a:xfrm>
            <a:off x="1371600" y="5650704"/>
            <a:ext cx="5791200" cy="365125"/>
          </a:xfrm>
        </p:spPr>
        <p:txBody>
          <a:bodyPr tIns="0" bIns="0" anchor="b"/>
          <a:lstStyle>
            <a:lvl1pPr algn="r">
              <a:defRPr sz="1100"/>
            </a:lvl1pPr>
          </a:lstStyle>
          <a:p>
            <a:endParaRPr lang="ru-RU"/>
          </a:p>
        </p:txBody>
      </p:sp>
      <p:sp>
        <p:nvSpPr>
          <p:cNvPr id="29" name="Номер слайда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93F2223E-C489-4C34-AEE2-4AB4D7D4697F}"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A82117E-DBE2-4399-B7BC-4F7126628300}" type="datetimeFigureOut">
              <a:rPr lang="ru-RU" smtClean="0"/>
              <a:t>17.05.2011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3F2223E-C489-4C34-AEE2-4AB4D7D4697F}"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381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81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A82117E-DBE2-4399-B7BC-4F7126628300}" type="datetimeFigureOut">
              <a:rPr lang="ru-RU" smtClean="0"/>
              <a:t>17.05.2011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3F2223E-C489-4C34-AEE2-4AB4D7D4697F}"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399032"/>
          </a:xfrm>
        </p:spPr>
        <p:txBody>
          <a:bodyPr/>
          <a:lstStyle/>
          <a:p>
            <a:r>
              <a:rPr kumimoji="0" lang="ru-RU" smtClean="0"/>
              <a:t>Образец заголовка</a:t>
            </a:r>
            <a:endParaRPr kumimoji="0" lang="en-US"/>
          </a:p>
        </p:txBody>
      </p:sp>
      <p:sp>
        <p:nvSpPr>
          <p:cNvPr id="3" name="Содержимое 2"/>
          <p:cNvSpPr>
            <a:spLocks noGrp="1"/>
          </p:cNvSpPr>
          <p:nvPr>
            <p:ph idx="1"/>
          </p:nvPr>
        </p:nvSpPr>
        <p:spPr>
          <a:xfrm>
            <a:off x="457200" y="1882808"/>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791456" y="6480048"/>
            <a:ext cx="2133600" cy="301752"/>
          </a:xfrm>
        </p:spPr>
        <p:txBody>
          <a:bodyPr/>
          <a:lstStyle/>
          <a:p>
            <a:fld id="{7A82117E-DBE2-4399-B7BC-4F7126628300}" type="datetimeFigureOut">
              <a:rPr lang="ru-RU" smtClean="0"/>
              <a:t>17.05.2011</a:t>
            </a:fld>
            <a:endParaRPr lang="ru-RU"/>
          </a:p>
        </p:txBody>
      </p:sp>
      <p:sp>
        <p:nvSpPr>
          <p:cNvPr id="5" name="Нижний колонтитул 4"/>
          <p:cNvSpPr>
            <a:spLocks noGrp="1"/>
          </p:cNvSpPr>
          <p:nvPr>
            <p:ph type="ftr" sz="quarter" idx="11"/>
          </p:nvPr>
        </p:nvSpPr>
        <p:spPr>
          <a:xfrm>
            <a:off x="457200" y="6480969"/>
            <a:ext cx="4260056" cy="300831"/>
          </a:xfrm>
        </p:spPr>
        <p:txBody>
          <a:bodyPr/>
          <a:lstStyle/>
          <a:p>
            <a:endParaRPr lang="ru-RU"/>
          </a:p>
        </p:txBody>
      </p:sp>
      <p:sp>
        <p:nvSpPr>
          <p:cNvPr id="6" name="Номер слайда 5"/>
          <p:cNvSpPr>
            <a:spLocks noGrp="1"/>
          </p:cNvSpPr>
          <p:nvPr>
            <p:ph type="sldNum" sz="quarter" idx="12"/>
          </p:nvPr>
        </p:nvSpPr>
        <p:spPr/>
        <p:txBody>
          <a:bodyPr/>
          <a:lstStyle/>
          <a:p>
            <a:fld id="{93F2223E-C489-4C34-AEE2-4AB4D7D4697F}"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9" name="Прямоугольный треугольник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Равнобедренный треугольник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Дата 3"/>
          <p:cNvSpPr>
            <a:spLocks noGrp="1"/>
          </p:cNvSpPr>
          <p:nvPr>
            <p:ph type="dt" sz="half" idx="10"/>
          </p:nvPr>
        </p:nvSpPr>
        <p:spPr>
          <a:xfrm>
            <a:off x="6955632" y="6477000"/>
            <a:ext cx="2133600" cy="304800"/>
          </a:xfrm>
        </p:spPr>
        <p:txBody>
          <a:bodyPr/>
          <a:lstStyle/>
          <a:p>
            <a:fld id="{7A82117E-DBE2-4399-B7BC-4F7126628300}" type="datetimeFigureOut">
              <a:rPr lang="ru-RU" smtClean="0"/>
              <a:t>17.05.2011</a:t>
            </a:fld>
            <a:endParaRPr lang="ru-RU"/>
          </a:p>
        </p:txBody>
      </p:sp>
      <p:sp>
        <p:nvSpPr>
          <p:cNvPr id="5" name="Нижний колонтитул 4"/>
          <p:cNvSpPr>
            <a:spLocks noGrp="1"/>
          </p:cNvSpPr>
          <p:nvPr>
            <p:ph type="ftr" sz="quarter" idx="11"/>
          </p:nvPr>
        </p:nvSpPr>
        <p:spPr>
          <a:xfrm>
            <a:off x="2619376" y="6480969"/>
            <a:ext cx="4260056" cy="300831"/>
          </a:xfrm>
        </p:spPr>
        <p:txBody>
          <a:bodyPr/>
          <a:lstStyle/>
          <a:p>
            <a:endParaRPr lang="ru-RU"/>
          </a:p>
        </p:txBody>
      </p:sp>
      <p:sp>
        <p:nvSpPr>
          <p:cNvPr id="6" name="Номер слайда 5"/>
          <p:cNvSpPr>
            <a:spLocks noGrp="1"/>
          </p:cNvSpPr>
          <p:nvPr>
            <p:ph type="sldNum" sz="quarter" idx="12"/>
          </p:nvPr>
        </p:nvSpPr>
        <p:spPr>
          <a:xfrm>
            <a:off x="8451056" y="809624"/>
            <a:ext cx="502920" cy="300831"/>
          </a:xfrm>
        </p:spPr>
        <p:txBody>
          <a:bodyPr/>
          <a:lstStyle/>
          <a:p>
            <a:fld id="{93F2223E-C489-4C34-AEE2-4AB4D7D4697F}" type="slidenum">
              <a:rPr lang="ru-RU" smtClean="0"/>
              <a:t>‹#›</a:t>
            </a:fld>
            <a:endParaRPr lang="ru-RU"/>
          </a:p>
        </p:txBody>
      </p:sp>
      <p:cxnSp>
        <p:nvCxnSpPr>
          <p:cNvPr id="11" name="Прямая соединительная линия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Прямая соединительная линия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Заголовок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marL="0" algn="l">
              <a:defRPr/>
            </a:lvl1p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4791456" y="6480969"/>
            <a:ext cx="2133600" cy="301752"/>
          </a:xfrm>
        </p:spPr>
        <p:txBody>
          <a:bodyPr/>
          <a:lstStyle/>
          <a:p>
            <a:fld id="{7A82117E-DBE2-4399-B7BC-4F7126628300}" type="datetimeFigureOut">
              <a:rPr lang="ru-RU" smtClean="0"/>
              <a:t>17.05.2011</a:t>
            </a:fld>
            <a:endParaRPr lang="ru-RU"/>
          </a:p>
        </p:txBody>
      </p:sp>
      <p:sp>
        <p:nvSpPr>
          <p:cNvPr id="6" name="Нижний колонтитул 5"/>
          <p:cNvSpPr>
            <a:spLocks noGrp="1"/>
          </p:cNvSpPr>
          <p:nvPr>
            <p:ph type="ftr" sz="quarter" idx="11"/>
          </p:nvPr>
        </p:nvSpPr>
        <p:spPr>
          <a:xfrm>
            <a:off x="457200" y="6480969"/>
            <a:ext cx="4260056" cy="301752"/>
          </a:xfrm>
        </p:spPr>
        <p:txBody>
          <a:bodyPr/>
          <a:lstStyle/>
          <a:p>
            <a:endParaRPr lang="ru-RU"/>
          </a:p>
        </p:txBody>
      </p:sp>
      <p:sp>
        <p:nvSpPr>
          <p:cNvPr id="7" name="Номер слайда 6"/>
          <p:cNvSpPr>
            <a:spLocks noGrp="1"/>
          </p:cNvSpPr>
          <p:nvPr>
            <p:ph type="sldNum" sz="quarter" idx="12"/>
          </p:nvPr>
        </p:nvSpPr>
        <p:spPr>
          <a:xfrm>
            <a:off x="7589520" y="6480969"/>
            <a:ext cx="502920" cy="301752"/>
          </a:xfrm>
        </p:spPr>
        <p:txBody>
          <a:bodyPr/>
          <a:lstStyle/>
          <a:p>
            <a:fld id="{93F2223E-C489-4C34-AEE2-4AB4D7D4697F}"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a:xfrm>
            <a:off x="4791456" y="6480969"/>
            <a:ext cx="2130552" cy="301752"/>
          </a:xfrm>
        </p:spPr>
        <p:txBody>
          <a:bodyPr/>
          <a:lstStyle/>
          <a:p>
            <a:fld id="{7A82117E-DBE2-4399-B7BC-4F7126628300}" type="datetimeFigureOut">
              <a:rPr lang="ru-RU" smtClean="0"/>
              <a:t>17.05.2011</a:t>
            </a:fld>
            <a:endParaRPr lang="ru-RU"/>
          </a:p>
        </p:txBody>
      </p:sp>
      <p:sp>
        <p:nvSpPr>
          <p:cNvPr id="8" name="Нижний колонтитул 7"/>
          <p:cNvSpPr>
            <a:spLocks noGrp="1"/>
          </p:cNvSpPr>
          <p:nvPr>
            <p:ph type="ftr" sz="quarter" idx="11"/>
          </p:nvPr>
        </p:nvSpPr>
        <p:spPr>
          <a:xfrm>
            <a:off x="457200" y="6480969"/>
            <a:ext cx="4261104" cy="301752"/>
          </a:xfrm>
        </p:spPr>
        <p:txBody>
          <a:bodyPr/>
          <a:lstStyle/>
          <a:p>
            <a:endParaRPr lang="ru-RU"/>
          </a:p>
        </p:txBody>
      </p:sp>
      <p:sp>
        <p:nvSpPr>
          <p:cNvPr id="9" name="Номер слайда 8"/>
          <p:cNvSpPr>
            <a:spLocks noGrp="1"/>
          </p:cNvSpPr>
          <p:nvPr>
            <p:ph type="sldNum" sz="quarter" idx="12"/>
          </p:nvPr>
        </p:nvSpPr>
        <p:spPr>
          <a:xfrm>
            <a:off x="7589520" y="6483096"/>
            <a:ext cx="502920" cy="301752"/>
          </a:xfrm>
        </p:spPr>
        <p:txBody>
          <a:bodyPr/>
          <a:lstStyle>
            <a:lvl1pPr algn="ctr">
              <a:defRPr/>
            </a:lvl1pPr>
          </a:lstStyle>
          <a:p>
            <a:fld id="{93F2223E-C489-4C34-AEE2-4AB4D7D4697F}"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b="0"/>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7A82117E-DBE2-4399-B7BC-4F7126628300}" type="datetimeFigureOut">
              <a:rPr lang="ru-RU" smtClean="0"/>
              <a:t>17.05.2011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3F2223E-C489-4C34-AEE2-4AB4D7D4697F}"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791456" y="6480969"/>
            <a:ext cx="2133600" cy="301752"/>
          </a:xfrm>
        </p:spPr>
        <p:txBody>
          <a:bodyPr/>
          <a:lstStyle/>
          <a:p>
            <a:fld id="{7A82117E-DBE2-4399-B7BC-4F7126628300}" type="datetimeFigureOut">
              <a:rPr lang="ru-RU" smtClean="0"/>
              <a:t>17.05.2011</a:t>
            </a:fld>
            <a:endParaRPr lang="ru-RU"/>
          </a:p>
        </p:txBody>
      </p:sp>
      <p:sp>
        <p:nvSpPr>
          <p:cNvPr id="3" name="Нижний колонтитул 2"/>
          <p:cNvSpPr>
            <a:spLocks noGrp="1"/>
          </p:cNvSpPr>
          <p:nvPr>
            <p:ph type="ftr" sz="quarter" idx="11"/>
          </p:nvPr>
        </p:nvSpPr>
        <p:spPr>
          <a:xfrm>
            <a:off x="457200" y="6481890"/>
            <a:ext cx="4260056" cy="300831"/>
          </a:xfrm>
        </p:spPr>
        <p:txBody>
          <a:bodyPr/>
          <a:lstStyle/>
          <a:p>
            <a:endParaRPr lang="ru-RU"/>
          </a:p>
        </p:txBody>
      </p:sp>
      <p:sp>
        <p:nvSpPr>
          <p:cNvPr id="4" name="Номер слайда 3"/>
          <p:cNvSpPr>
            <a:spLocks noGrp="1"/>
          </p:cNvSpPr>
          <p:nvPr>
            <p:ph type="sldNum" sz="quarter" idx="12"/>
          </p:nvPr>
        </p:nvSpPr>
        <p:spPr>
          <a:xfrm>
            <a:off x="7589520" y="6480969"/>
            <a:ext cx="502920" cy="301752"/>
          </a:xfrm>
        </p:spPr>
        <p:txBody>
          <a:bodyPr/>
          <a:lstStyle/>
          <a:p>
            <a:fld id="{93F2223E-C489-4C34-AEE2-4AB4D7D4697F}"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278976" y="6556248"/>
            <a:ext cx="2133600" cy="301752"/>
          </a:xfrm>
        </p:spPr>
        <p:txBody>
          <a:bodyPr/>
          <a:lstStyle>
            <a:lvl1pPr>
              <a:defRPr sz="900"/>
            </a:lvl1pPr>
          </a:lstStyle>
          <a:p>
            <a:fld id="{7A82117E-DBE2-4399-B7BC-4F7126628300}" type="datetimeFigureOut">
              <a:rPr lang="ru-RU" smtClean="0"/>
              <a:t>17.05.2011</a:t>
            </a:fld>
            <a:endParaRPr lang="ru-RU"/>
          </a:p>
        </p:txBody>
      </p:sp>
      <p:sp>
        <p:nvSpPr>
          <p:cNvPr id="6" name="Нижний колонтитул 5"/>
          <p:cNvSpPr>
            <a:spLocks noGrp="1"/>
          </p:cNvSpPr>
          <p:nvPr>
            <p:ph type="ftr" sz="quarter" idx="11"/>
          </p:nvPr>
        </p:nvSpPr>
        <p:spPr>
          <a:xfrm>
            <a:off x="1135856" y="6556248"/>
            <a:ext cx="5143120"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410576" y="6556248"/>
            <a:ext cx="502920" cy="301752"/>
          </a:xfrm>
        </p:spPr>
        <p:txBody>
          <a:bodyPr/>
          <a:lstStyle>
            <a:lvl1pPr>
              <a:defRPr sz="900"/>
            </a:lvl1pPr>
          </a:lstStyle>
          <a:p>
            <a:fld id="{93F2223E-C489-4C34-AEE2-4AB4D7D4697F}"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6108192" y="6556248"/>
            <a:ext cx="2103120" cy="301752"/>
          </a:xfrm>
        </p:spPr>
        <p:txBody>
          <a:bodyPr/>
          <a:lstStyle>
            <a:lvl1pPr>
              <a:defRPr sz="900"/>
            </a:lvl1pPr>
          </a:lstStyle>
          <a:p>
            <a:fld id="{7A82117E-DBE2-4399-B7BC-4F7126628300}" type="datetimeFigureOut">
              <a:rPr lang="ru-RU" smtClean="0"/>
              <a:t>17.05.2011</a:t>
            </a:fld>
            <a:endParaRPr lang="ru-RU"/>
          </a:p>
        </p:txBody>
      </p:sp>
      <p:sp>
        <p:nvSpPr>
          <p:cNvPr id="6" name="Нижний колонтитул 5"/>
          <p:cNvSpPr>
            <a:spLocks noGrp="1"/>
          </p:cNvSpPr>
          <p:nvPr>
            <p:ph type="ftr" sz="quarter" idx="11"/>
          </p:nvPr>
        </p:nvSpPr>
        <p:spPr>
          <a:xfrm>
            <a:off x="1170432" y="6557169"/>
            <a:ext cx="4948072"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217192" y="6556248"/>
            <a:ext cx="365760" cy="301752"/>
          </a:xfrm>
        </p:spPr>
        <p:txBody>
          <a:bodyPr/>
          <a:lstStyle>
            <a:lvl1pPr algn="ctr">
              <a:defRPr sz="900"/>
            </a:lvl1pPr>
          </a:lstStyle>
          <a:p>
            <a:fld id="{93F2223E-C489-4C34-AEE2-4AB4D7D4697F}"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Прямоугольный треугольник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Прямая соединительная линия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Прямая соединительная линия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Заголовок 21"/>
          <p:cNvSpPr>
            <a:spLocks noGrp="1"/>
          </p:cNvSpPr>
          <p:nvPr>
            <p:ph type="title"/>
          </p:nvPr>
        </p:nvSpPr>
        <p:spPr>
          <a:xfrm>
            <a:off x="457200" y="267494"/>
            <a:ext cx="8229600" cy="1399032"/>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7A82117E-DBE2-4399-B7BC-4F7126628300}" type="datetimeFigureOut">
              <a:rPr lang="ru-RU" smtClean="0"/>
              <a:t>17.05.2011</a:t>
            </a:fld>
            <a:endParaRPr lang="ru-RU"/>
          </a:p>
        </p:txBody>
      </p:sp>
      <p:sp>
        <p:nvSpPr>
          <p:cNvPr id="3" name="Нижний колонтитул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ru-RU"/>
          </a:p>
        </p:txBody>
      </p:sp>
      <p:sp>
        <p:nvSpPr>
          <p:cNvPr id="23" name="Номер слайда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93F2223E-C489-4C34-AEE2-4AB4D7D4697F}"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71600" y="836713"/>
            <a:ext cx="4608512" cy="1008111"/>
          </a:xfrm>
        </p:spPr>
        <p:txBody>
          <a:bodyPr/>
          <a:lstStyle/>
          <a:p>
            <a:r>
              <a:rPr lang="ru-RU" dirty="0" smtClean="0"/>
              <a:t>Рубаха</a:t>
            </a:r>
            <a:endParaRPr lang="ru-RU" dirty="0"/>
          </a:p>
        </p:txBody>
      </p:sp>
      <p:sp>
        <p:nvSpPr>
          <p:cNvPr id="3" name="Подзаголовок 2"/>
          <p:cNvSpPr>
            <a:spLocks noGrp="1"/>
          </p:cNvSpPr>
          <p:nvPr>
            <p:ph type="subTitle" idx="1"/>
          </p:nvPr>
        </p:nvSpPr>
        <p:spPr/>
        <p:txBody>
          <a:bodyPr/>
          <a:lstStyle/>
          <a:p>
            <a:endParaRPr lang="ru-RU" dirty="0"/>
          </a:p>
        </p:txBody>
      </p:sp>
      <p:pic>
        <p:nvPicPr>
          <p:cNvPr id="1026" name="Picture 2"/>
          <p:cNvPicPr>
            <a:picLocks noChangeAspect="1" noChangeArrowheads="1"/>
          </p:cNvPicPr>
          <p:nvPr/>
        </p:nvPicPr>
        <p:blipFill>
          <a:blip r:embed="rId2" cstate="print"/>
          <a:srcRect/>
          <a:stretch>
            <a:fillRect/>
          </a:stretch>
        </p:blipFill>
        <p:spPr bwMode="auto">
          <a:xfrm>
            <a:off x="2123728" y="2564904"/>
            <a:ext cx="5147617" cy="360040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buFont typeface="Wingdings" pitchFamily="2" charset="2"/>
              <a:buChar char="q"/>
            </a:pPr>
            <a:r>
              <a:rPr lang="ru-RU" dirty="0" smtClean="0"/>
              <a:t>Рубаха — важнейший элемент традиционного славянского </a:t>
            </a:r>
            <a:r>
              <a:rPr lang="ru-RU" dirty="0" smtClean="0"/>
              <a:t>костюма</a:t>
            </a:r>
          </a:p>
          <a:p>
            <a:pPr>
              <a:buFont typeface="Wingdings" pitchFamily="2" charset="2"/>
              <a:buChar char="q"/>
            </a:pPr>
            <a:r>
              <a:rPr lang="ru-RU" dirty="0" smtClean="0"/>
              <a:t>Рубаха — важнейший элемент традиционного славянского </a:t>
            </a:r>
            <a:r>
              <a:rPr lang="ru-RU" dirty="0" smtClean="0"/>
              <a:t>костюма</a:t>
            </a:r>
          </a:p>
          <a:p>
            <a:pPr>
              <a:buFont typeface="Wingdings" pitchFamily="2" charset="2"/>
              <a:buChar char="q"/>
            </a:pPr>
            <a:r>
              <a:rPr lang="ru-RU" dirty="0" smtClean="0"/>
              <a:t>Сельскохозяйственная Магии</a:t>
            </a:r>
          </a:p>
          <a:p>
            <a:pPr>
              <a:buFont typeface="Wingdings" pitchFamily="2" charset="2"/>
              <a:buChar char="q"/>
            </a:pPr>
            <a:r>
              <a:rPr lang="ru-RU" dirty="0" smtClean="0"/>
              <a:t>Белая Рубаха </a:t>
            </a: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normAutofit fontScale="32500" lnSpcReduction="20000"/>
          </a:bodyPr>
          <a:lstStyle/>
          <a:p>
            <a:r>
              <a:rPr lang="ru-RU" dirty="0" smtClean="0"/>
              <a:t> </a:t>
            </a:r>
          </a:p>
          <a:p>
            <a:r>
              <a:rPr lang="ru-RU" sz="4000" dirty="0" smtClean="0"/>
              <a:t>Рубаха — важнейший элемент традиционного славянского костюма. В обрядности нередко выступает в роли двойника человека, может уподобляться человеческой коже. Женская Рубаха ассоциируется с материнской утробой, а некоторые ритуальные действия с Рубахой — протаскивание сквозь рубашку новорожденного, манипуляции с подолом рубахи — осмысляются как продуцирующие. </a:t>
            </a:r>
          </a:p>
          <a:p>
            <a:r>
              <a:rPr lang="ru-RU" sz="4000" dirty="0" smtClean="0"/>
              <a:t> </a:t>
            </a:r>
          </a:p>
          <a:p>
            <a:r>
              <a:rPr lang="ru-RU" sz="4000" dirty="0" smtClean="0"/>
              <a:t>Рубаха часто соотносилась с судьбой, долей человека. Так, у восточных славян известно поверье, что продать Рубаху — значит продать свое счастье. В Польше (</a:t>
            </a:r>
            <a:r>
              <a:rPr lang="ru-RU" sz="4000" dirty="0" err="1" smtClean="0"/>
              <a:t>Покутье</a:t>
            </a:r>
            <a:r>
              <a:rPr lang="ru-RU" sz="4000" dirty="0" smtClean="0"/>
              <a:t>) в новую Рубаху обязательно заворачивали хлеб, чтобы тот, кто будет носить ее, никогда не был голодным. Поляки также верили, что если на нитках, которыми шьют Рубаху, завязываются узлы, то она будет изношена в здравии, если же нитки не путаются, не завязываются, то хозяин Рубахи умрет, не износив ее. У болгар невеста во время свадьбы надевала две Рубахи — одну белую, «чтобы судьба ее была чистой», а другую красную, «чтобы молодая была здоровой и плодовитой». </a:t>
            </a:r>
          </a:p>
          <a:p>
            <a:r>
              <a:rPr lang="ru-RU" sz="4000" dirty="0" smtClean="0"/>
              <a:t> </a:t>
            </a:r>
          </a:p>
          <a:p>
            <a:r>
              <a:rPr lang="ru-RU" sz="4000" dirty="0" smtClean="0"/>
              <a:t>Первой одеждой новорожденного нередко была отцовская Рубаха, непосредственно с него снятая, «чтобы ребенок был здоровым и отец жалел его» . Болгары при рождении надевали на младенца Рубаху самой старой женщины в семье, чтобы он унаследовал ее судьбу. На Украине перед крещением повитуха клала завернутого в отцовскую Рубаху младенца на кожух, приговаривая: «</a:t>
            </a:r>
            <a:r>
              <a:rPr lang="ru-RU" sz="4000" dirty="0" err="1" smtClean="0"/>
              <a:t>Щоб</a:t>
            </a:r>
            <a:r>
              <a:rPr lang="ru-RU" sz="4000" dirty="0" smtClean="0"/>
              <a:t> добре росло </a:t>
            </a:r>
            <a:r>
              <a:rPr lang="ru-RU" sz="4000" dirty="0" err="1" smtClean="0"/>
              <a:t>i</a:t>
            </a:r>
            <a:r>
              <a:rPr lang="ru-RU" sz="4000" dirty="0" smtClean="0"/>
              <a:t> </a:t>
            </a:r>
            <a:r>
              <a:rPr lang="ru-RU" sz="4000" dirty="0" err="1" smtClean="0"/>
              <a:t>щасливе</a:t>
            </a:r>
            <a:r>
              <a:rPr lang="ru-RU" sz="4000" dirty="0" smtClean="0"/>
              <a:t> </a:t>
            </a:r>
            <a:r>
              <a:rPr lang="ru-RU" sz="4000" dirty="0" err="1" smtClean="0"/>
              <a:t>було</a:t>
            </a:r>
            <a:r>
              <a:rPr lang="ru-RU" sz="4000" dirty="0" smtClean="0"/>
              <a:t>». Согласно сербскому поверью, с ребенка Рубаху надо снимать через ноги, а не через голову, иначе он перестанет расти. </a:t>
            </a:r>
          </a:p>
          <a:p>
            <a:r>
              <a:rPr lang="ru-RU" sz="4000" dirty="0" smtClean="0"/>
              <a:t> </a:t>
            </a:r>
          </a:p>
          <a:p>
            <a:endParaRPr lang="ru-RU" sz="4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1882808"/>
            <a:ext cx="4618856" cy="4572000"/>
          </a:xfrm>
        </p:spPr>
        <p:txBody>
          <a:bodyPr>
            <a:normAutofit fontScale="47500" lnSpcReduction="20000"/>
          </a:bodyPr>
          <a:lstStyle/>
          <a:p>
            <a:r>
              <a:rPr lang="ru-RU" dirty="0" smtClean="0"/>
              <a:t>Используя Рубаху или нитку от нее, можно было нанести порчу владельцу или приворожить его. На Руси невеста после бани вытирала лицо приготовленной для жениха Рубахой, чтобы муж больше любил. После первой брачной ночи жених вытирал руки сорочкой невесты, а она — Рубахой молодого. </a:t>
            </a:r>
          </a:p>
          <a:p>
            <a:r>
              <a:rPr lang="ru-RU" dirty="0" smtClean="0"/>
              <a:t> </a:t>
            </a:r>
          </a:p>
          <a:p>
            <a:r>
              <a:rPr lang="ru-RU" dirty="0" smtClean="0"/>
              <a:t> </a:t>
            </a:r>
            <a:r>
              <a:rPr lang="ru-RU" dirty="0" smtClean="0"/>
              <a:t>Однако </a:t>
            </a:r>
            <a:r>
              <a:rPr lang="ru-RU" dirty="0" smtClean="0"/>
              <a:t>чаще Рубаху использовали при лечении болезней: у русских испуг смывали с Рубахи , в которую человек был одет, когда испугался; Рубаху оставляли на берегу реки, чтобы вода смыла болезнь. Рубаху больного протаскивали через прокоп, вывешивали на культовом дереве, на крестах и т.п. В Сербии, чтобы забеременеть, бесплодная женщина клала свою Рубаху внутрь мужниной и оставляла их переночевать на ярме. </a:t>
            </a:r>
          </a:p>
          <a:p>
            <a:endParaRPr lang="ru-RU" dirty="0"/>
          </a:p>
        </p:txBody>
      </p:sp>
      <p:pic>
        <p:nvPicPr>
          <p:cNvPr id="28674" name="Picture 2"/>
          <p:cNvPicPr>
            <a:picLocks noChangeAspect="1" noChangeArrowheads="1"/>
          </p:cNvPicPr>
          <p:nvPr/>
        </p:nvPicPr>
        <p:blipFill>
          <a:blip r:embed="rId2" cstate="print"/>
          <a:srcRect/>
          <a:stretch>
            <a:fillRect/>
          </a:stretch>
        </p:blipFill>
        <p:spPr bwMode="auto">
          <a:xfrm>
            <a:off x="5796136" y="2204864"/>
            <a:ext cx="2500764" cy="385117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55000" lnSpcReduction="20000"/>
          </a:bodyPr>
          <a:lstStyle/>
          <a:p>
            <a:r>
              <a:rPr lang="ru-RU" dirty="0" smtClean="0"/>
              <a:t>Подвенечной Рубахе приписывались целебные свойства. Она употреблялась при тяжелых родах (у восточных и южных славян), болезнях, для облегчения агонии (у поляков). В Сербии через год после свадьбы молодой рвал свою подвенечную Рубаху , чтобы долго жить. Этой Рубахой «прогоняли» градовую тучу на Балканах и в Полесье, сербы ею покрывали улей чтобы пчелы к нему привязались. </a:t>
            </a:r>
          </a:p>
          <a:p>
            <a:r>
              <a:rPr lang="ru-RU" dirty="0" smtClean="0"/>
              <a:t> </a:t>
            </a:r>
          </a:p>
          <a:p>
            <a:r>
              <a:rPr lang="ru-RU" dirty="0" smtClean="0"/>
              <a:t>Повсеместно у славян покойника хоронили в подвенечной Рубахе, а болгары и македонцы верили, что муж и жена по ней узнают друг друга на «том свете». Если же супруг хотел вступить во второй брак, то, согласно русскому поверью, на умершем воротник Рубахи оставляли расстегнутым. </a:t>
            </a:r>
          </a:p>
          <a:p>
            <a:r>
              <a:rPr lang="ru-RU" dirty="0" smtClean="0"/>
              <a:t> </a:t>
            </a:r>
          </a:p>
          <a:p>
            <a:r>
              <a:rPr lang="ru-RU" dirty="0" smtClean="0"/>
              <a:t>Особой магической силой обладала «обыденная» Рубаха, спряденная, вытканная, сшитая за одну ночь или день при определенных условиях. Такая Рубаха могла спасать от эпидемий и смерти. Подобную Рубаху изготовляли и надевали на новорожденного той матери, чьи дети умирали, сквозь нее протаскивали больных и уходящих на войну. </a:t>
            </a:r>
          </a:p>
          <a:p>
            <a:r>
              <a:rPr lang="ru-RU" dirty="0" smtClean="0"/>
              <a:t> </a:t>
            </a:r>
          </a:p>
          <a:p>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611560" y="1844824"/>
            <a:ext cx="5050904" cy="4572000"/>
          </a:xfrm>
        </p:spPr>
        <p:txBody>
          <a:bodyPr>
            <a:normAutofit fontScale="47500" lnSpcReduction="20000"/>
          </a:bodyPr>
          <a:lstStyle/>
          <a:p>
            <a:r>
              <a:rPr lang="ru-RU" sz="3400" dirty="0" smtClean="0"/>
              <a:t>Рубаха использовалась и в сельскохозяйственной магии. В Болгарии на первый сев хозяин отправлялся в чистой белой Рубахой. Чтобы обеспечить здоровье и успешный сбор урожая, </a:t>
            </a:r>
            <a:r>
              <a:rPr lang="ru-RU" sz="3400" dirty="0" err="1" smtClean="0"/>
              <a:t>болгары-павликяне</a:t>
            </a:r>
            <a:r>
              <a:rPr lang="ru-RU" sz="3400" dirty="0" smtClean="0"/>
              <a:t> не снимали Рубаху, одетую в начале жатвы, до конца обмолота зерна. Галицкие русины, посеяв семена конопли, бороновали своей Рубахой . </a:t>
            </a:r>
          </a:p>
          <a:p>
            <a:r>
              <a:rPr lang="ru-RU" sz="3400" dirty="0" smtClean="0"/>
              <a:t>У </a:t>
            </a:r>
            <a:r>
              <a:rPr lang="ru-RU" sz="3400" dirty="0" smtClean="0"/>
              <a:t>южных славян существуют запреты вывешить белые Рубахи в особые праздники, чтобы не вызвать град. А в день св. </a:t>
            </a:r>
            <a:r>
              <a:rPr lang="ru-RU" sz="3400" dirty="0" err="1" smtClean="0"/>
              <a:t>Симеона</a:t>
            </a:r>
            <a:r>
              <a:rPr lang="ru-RU" sz="3400" dirty="0" smtClean="0"/>
              <a:t> Летнего (1. IX ) в Болгарии то же табу соблюдалось, чтобы колосья пшеницы не остались пустыми. </a:t>
            </a:r>
          </a:p>
          <a:p>
            <a:r>
              <a:rPr lang="ru-RU" sz="3400" dirty="0" smtClean="0"/>
              <a:t> </a:t>
            </a:r>
            <a:r>
              <a:rPr lang="ru-RU" sz="3400" dirty="0" smtClean="0"/>
              <a:t>У </a:t>
            </a:r>
            <a:r>
              <a:rPr lang="ru-RU" sz="3400" dirty="0" smtClean="0"/>
              <a:t>сербов ношение Рубахи наизнанку на масленицу могло предохранить детей от ведьм или способствовать обретению врагов . </a:t>
            </a:r>
          </a:p>
          <a:p>
            <a:r>
              <a:rPr lang="ru-RU" sz="3400" dirty="0" smtClean="0"/>
              <a:t> </a:t>
            </a:r>
          </a:p>
          <a:p>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1882808"/>
            <a:ext cx="4474840" cy="4572000"/>
          </a:xfrm>
        </p:spPr>
        <p:txBody>
          <a:bodyPr>
            <a:normAutofit fontScale="70000" lnSpcReduction="20000"/>
          </a:bodyPr>
          <a:lstStyle/>
          <a:p>
            <a:r>
              <a:rPr lang="ru-RU" dirty="0" smtClean="0"/>
              <a:t>Белая Рубаха — атрибут ряженых на святки у восточных славян (см. Коляда), а также некоторых святых (св. Афанасий, св. Елена, которая носит град в своем рукаве) и мифологических персонажей: ведьм, русалок, </a:t>
            </a:r>
            <a:r>
              <a:rPr lang="ru-RU" dirty="0" err="1" smtClean="0"/>
              <a:t>самовил</a:t>
            </a:r>
            <a:r>
              <a:rPr lang="ru-RU" dirty="0" smtClean="0"/>
              <a:t>. Согласно южнославянским поверьям, вампиры и змеи одеты в Рубахи, в которых заключена их магическая сила. </a:t>
            </a:r>
          </a:p>
          <a:p>
            <a:r>
              <a:rPr lang="ru-RU" dirty="0" smtClean="0"/>
              <a:t> </a:t>
            </a:r>
          </a:p>
          <a:p>
            <a:endParaRPr lang="ru-RU" dirty="0"/>
          </a:p>
        </p:txBody>
      </p:sp>
      <p:pic>
        <p:nvPicPr>
          <p:cNvPr id="29698" name="Picture 2"/>
          <p:cNvPicPr>
            <a:picLocks noChangeAspect="1" noChangeArrowheads="1"/>
          </p:cNvPicPr>
          <p:nvPr/>
        </p:nvPicPr>
        <p:blipFill>
          <a:blip r:embed="rId2" cstate="print"/>
          <a:srcRect/>
          <a:stretch>
            <a:fillRect/>
          </a:stretch>
        </p:blipFill>
        <p:spPr bwMode="auto">
          <a:xfrm>
            <a:off x="5292080" y="1844824"/>
            <a:ext cx="3240360" cy="45005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ркая">
  <a:themeElements>
    <a:clrScheme name="Яркая">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Ярк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Документ" ma:contentTypeID="0x0101001C087EE45DA8B643AF8AC430A6B82E98" ma:contentTypeVersion="0" ma:contentTypeDescription="Создание документа." ma:contentTypeScope="" ma:versionID="0cafe08341b913e3b1708e1167744205">
  <xsd:schema xmlns:xsd="http://www.w3.org/2001/XMLSchema" xmlns:xs="http://www.w3.org/2001/XMLSchema" xmlns:p="http://schemas.microsoft.com/office/2006/metadata/properties" targetNamespace="http://schemas.microsoft.com/office/2006/metadata/properties" ma:root="true" ma:fieldsID="89d58f4857a619b7c345529988bca39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0A75830-19D4-4F9B-875B-6015C99BC555}"/>
</file>

<file path=customXml/itemProps2.xml><?xml version="1.0" encoding="utf-8"?>
<ds:datastoreItem xmlns:ds="http://schemas.openxmlformats.org/officeDocument/2006/customXml" ds:itemID="{6C0C7EB3-BC88-4494-A0A7-251209E7E616}"/>
</file>

<file path=customXml/itemProps3.xml><?xml version="1.0" encoding="utf-8"?>
<ds:datastoreItem xmlns:ds="http://schemas.openxmlformats.org/officeDocument/2006/customXml" ds:itemID="{2920A672-D51D-4C4F-B606-22FF18E665D1}"/>
</file>

<file path=docProps/app.xml><?xml version="1.0" encoding="utf-8"?>
<Properties xmlns="http://schemas.openxmlformats.org/officeDocument/2006/extended-properties" xmlns:vt="http://schemas.openxmlformats.org/officeDocument/2006/docPropsVTypes">
  <Template>Verve</Template>
  <TotalTime>21</TotalTime>
  <Words>293</Words>
  <Application>Microsoft Office PowerPoint</Application>
  <PresentationFormat>Экран (4:3)</PresentationFormat>
  <Paragraphs>27</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Яркая</vt:lpstr>
      <vt:lpstr>Рубаха</vt:lpstr>
      <vt:lpstr>Слайд 2</vt:lpstr>
      <vt:lpstr>Слайд 3</vt:lpstr>
      <vt:lpstr>Слайд 4</vt:lpstr>
      <vt:lpstr>Слайд 5</vt:lpstr>
      <vt:lpstr>Слайд 6</vt:lpstr>
      <vt:lpstr>Слайд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Рубаха</dc:title>
  <dc:creator>НАДЯ)))</dc:creator>
  <cp:lastModifiedBy>НАДЯ)))</cp:lastModifiedBy>
  <cp:revision>3</cp:revision>
  <dcterms:created xsi:type="dcterms:W3CDTF">2011-05-17T19:48:29Z</dcterms:created>
  <dcterms:modified xsi:type="dcterms:W3CDTF">2011-05-17T20:09:53Z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0x0101001C087EE45DA8B643AF8AC430A6B82E98</vt:lpwstr>
  </property>
</Properties>
</file>